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
  </p:notesMasterIdLst>
  <p:sldIdLst>
    <p:sldId id="256" r:id="rId3"/>
    <p:sldId id="257" r:id="rId4"/>
    <p:sldId id="258" r:id="rId5"/>
    <p:sldId id="259"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17T23:50:57.875" idx="1">
    <p:pos x="0" y="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fr-FR" sz="1800" b="0" strike="noStrike" spc="-1">
                <a:solidFill>
                  <a:srgbClr val="000000"/>
                </a:solidFill>
                <a:latin typeface="Calibri"/>
              </a:rPr>
              <a:t>Cliquez pour déplacer la diapo</a:t>
            </a:r>
          </a:p>
        </p:txBody>
      </p:sp>
      <p:sp>
        <p:nvSpPr>
          <p:cNvPr id="83"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84"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&lt;en-tête&gt;</a:t>
            </a:r>
          </a:p>
        </p:txBody>
      </p:sp>
      <p:sp>
        <p:nvSpPr>
          <p:cNvPr id="85"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&lt;date/heure&gt;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&lt;pied de page&gt;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lstStyle/>
          <a:p>
            <a:pPr algn="r"/>
            <a:fld id="{F73AA5E1-8E96-4D3E-9EDA-25192E62A291}"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1143000" y="685800"/>
            <a:ext cx="4572000" cy="3429000"/>
          </a:xfrm>
          <a:prstGeom prst="rect">
            <a:avLst/>
          </a:prstGeom>
        </p:spPr>
      </p:sp>
      <p:sp>
        <p:nvSpPr>
          <p:cNvPr id="135" name="PlaceHolder 2"/>
          <p:cNvSpPr>
            <a:spLocks noGrp="1"/>
          </p:cNvSpPr>
          <p:nvPr>
            <p:ph type="body"/>
          </p:nvPr>
        </p:nvSpPr>
        <p:spPr>
          <a:xfrm>
            <a:off x="685800" y="4343400"/>
            <a:ext cx="5486040" cy="4114440"/>
          </a:xfrm>
          <a:prstGeom prst="rect">
            <a:avLst/>
          </a:prstGeom>
        </p:spPr>
        <p:txBody>
          <a:bodyPr/>
          <a:lstStyle/>
          <a:p>
            <a:endParaRPr lang="fr-FR" sz="2000" b="0" strike="noStrike" spc="-1">
              <a:latin typeface="Arial"/>
            </a:endParaRPr>
          </a:p>
        </p:txBody>
      </p:sp>
      <p:sp>
        <p:nvSpPr>
          <p:cNvPr id="136" name="TextShape 3"/>
          <p:cNvSpPr txBox="1"/>
          <p:nvPr/>
        </p:nvSpPr>
        <p:spPr>
          <a:xfrm>
            <a:off x="3884760" y="8685360"/>
            <a:ext cx="2971440" cy="456840"/>
          </a:xfrm>
          <a:prstGeom prst="rect">
            <a:avLst/>
          </a:prstGeom>
          <a:noFill/>
          <a:ln>
            <a:noFill/>
          </a:ln>
        </p:spPr>
        <p:txBody>
          <a:bodyPr anchor="b"/>
          <a:lstStyle/>
          <a:p>
            <a:pPr algn="r">
              <a:lnSpc>
                <a:spcPct val="100000"/>
              </a:lnSpc>
            </a:pPr>
            <a:fld id="{9164D3E2-FA65-4DC8-84EB-F44A55C63184}" type="slidenum">
              <a:rPr lang="fr-FR" sz="1200" b="0" strike="noStrike" spc="-1">
                <a:latin typeface="Times New Roman"/>
              </a:rPr>
              <a:t>1</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fr-FR" sz="4400" b="0" strike="noStrike" spc="-1">
                <a:solidFill>
                  <a:srgbClr val="000000"/>
                </a:solidFill>
                <a:latin typeface="Calibri"/>
              </a:rPr>
              <a:t>Cliquez pour modifier le style du titre</a:t>
            </a: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fld id="{BF8D02E1-F86A-4B96-9C02-83B6CF14954A}" type="datetime">
              <a:rPr lang="fr-FR" sz="1200" b="0" strike="noStrike" spc="-1">
                <a:solidFill>
                  <a:srgbClr val="8B8B8B"/>
                </a:solidFill>
                <a:latin typeface="Calibri"/>
              </a:rPr>
              <a:t>14/06/2019</a:t>
            </a:fld>
            <a:endParaRPr lang="fr-F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fr-F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7F03A0A5-4CB2-41FF-81AA-D643DB0B3AEA}" type="slidenum">
              <a:rPr lang="fr-FR" sz="1200" b="0" strike="noStrike" spc="-1">
                <a:solidFill>
                  <a:srgbClr val="8B8B8B"/>
                </a:solidFill>
                <a:latin typeface="Calibri"/>
              </a:rPr>
              <a:t>‹N°›</a:t>
            </a:fld>
            <a:endParaRPr lang="fr-F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b="0" strike="noStrike" spc="-1">
                <a:solidFill>
                  <a:srgbClr val="000000"/>
                </a:solidFill>
                <a:latin typeface="Calibri"/>
              </a:rPr>
              <a:t>Cliquez pour modifier le style du titre</a:t>
            </a:r>
          </a:p>
        </p:txBody>
      </p:sp>
      <p:sp>
        <p:nvSpPr>
          <p:cNvPr id="42" name="PlaceHolder 2"/>
          <p:cNvSpPr>
            <a:spLocks noGrp="1"/>
          </p:cNvSpPr>
          <p:nvPr>
            <p:ph type="body"/>
          </p:nvPr>
        </p:nvSpPr>
        <p:spPr>
          <a:xfrm>
            <a:off x="457200" y="1600200"/>
            <a:ext cx="8229240" cy="4525560"/>
          </a:xfrm>
          <a:prstGeom prst="rect">
            <a:avLst/>
          </a:prstGeom>
        </p:spPr>
        <p:txBody>
          <a:bodyPr/>
          <a:lstStyle/>
          <a:p>
            <a:pPr marL="343080" indent="-342720">
              <a:lnSpc>
                <a:spcPct val="100000"/>
              </a:lnSpc>
              <a:spcBef>
                <a:spcPts val="641"/>
              </a:spcBef>
              <a:buClr>
                <a:srgbClr val="000000"/>
              </a:buClr>
              <a:buFont typeface="Arial"/>
              <a:buChar char="•"/>
            </a:pPr>
            <a:r>
              <a:rPr lang="fr-FR" sz="3200" b="0" strike="noStrike" spc="-1">
                <a:solidFill>
                  <a:srgbClr val="000000"/>
                </a:solidFill>
                <a:latin typeface="Calibri"/>
              </a:rPr>
              <a:t>Cliquez pour modifier les styles du texte du masque</a:t>
            </a:r>
          </a:p>
          <a:p>
            <a:pPr marL="743040" lvl="1" indent="-285480">
              <a:lnSpc>
                <a:spcPct val="100000"/>
              </a:lnSpc>
              <a:spcBef>
                <a:spcPts val="561"/>
              </a:spcBef>
              <a:buClr>
                <a:srgbClr val="000000"/>
              </a:buClr>
              <a:buFont typeface="Arial"/>
              <a:buChar char="–"/>
            </a:pPr>
            <a:r>
              <a:rPr lang="fr-FR" sz="2800" b="0" strike="noStrike" spc="-1">
                <a:solidFill>
                  <a:srgbClr val="000000"/>
                </a:solidFill>
                <a:latin typeface="Calibri"/>
              </a:rPr>
              <a:t>Deuxième niveau</a:t>
            </a:r>
          </a:p>
          <a:p>
            <a:pPr marL="1143000" lvl="2" indent="-228240">
              <a:lnSpc>
                <a:spcPct val="100000"/>
              </a:lnSpc>
              <a:spcBef>
                <a:spcPts val="479"/>
              </a:spcBef>
              <a:buClr>
                <a:srgbClr val="000000"/>
              </a:buClr>
              <a:buFont typeface="Arial"/>
              <a:buChar char="•"/>
            </a:pPr>
            <a:r>
              <a:rPr lang="fr-FR" sz="2400" b="0" strike="noStrike" spc="-1">
                <a:solidFill>
                  <a:srgbClr val="000000"/>
                </a:solidFill>
                <a:latin typeface="Calibri"/>
              </a:rPr>
              <a:t>Troisième niveau</a:t>
            </a:r>
          </a:p>
          <a:p>
            <a:pPr marL="1600200" lvl="3" indent="-228240">
              <a:lnSpc>
                <a:spcPct val="100000"/>
              </a:lnSpc>
              <a:spcBef>
                <a:spcPts val="400"/>
              </a:spcBef>
              <a:buClr>
                <a:srgbClr val="000000"/>
              </a:buClr>
              <a:buFont typeface="Arial"/>
              <a:buChar char="–"/>
            </a:pPr>
            <a:r>
              <a:rPr lang="fr-FR" sz="2000" b="0" strike="noStrike" spc="-1">
                <a:solidFill>
                  <a:srgbClr val="000000"/>
                </a:solidFill>
                <a:latin typeface="Calibri"/>
              </a:rPr>
              <a:t>Quatrième niveau</a:t>
            </a:r>
          </a:p>
          <a:p>
            <a:pPr marL="2057400" lvl="4" indent="-228240">
              <a:lnSpc>
                <a:spcPct val="100000"/>
              </a:lnSpc>
              <a:spcBef>
                <a:spcPts val="400"/>
              </a:spcBef>
              <a:buClr>
                <a:srgbClr val="000000"/>
              </a:buClr>
              <a:buFont typeface="Arial"/>
              <a:buChar char="»"/>
            </a:pPr>
            <a:r>
              <a:rPr lang="fr-FR" sz="2000" b="0" strike="noStrike" spc="-1">
                <a:solidFill>
                  <a:srgbClr val="000000"/>
                </a:solidFill>
                <a:latin typeface="Calibri"/>
              </a:rPr>
              <a:t>Cinquième niveau</a:t>
            </a:r>
          </a:p>
        </p:txBody>
      </p:sp>
      <p:sp>
        <p:nvSpPr>
          <p:cNvPr id="43" name="PlaceHolder 3"/>
          <p:cNvSpPr>
            <a:spLocks noGrp="1"/>
          </p:cNvSpPr>
          <p:nvPr>
            <p:ph type="dt"/>
          </p:nvPr>
        </p:nvSpPr>
        <p:spPr>
          <a:xfrm>
            <a:off x="457200" y="6356520"/>
            <a:ext cx="2133360" cy="364680"/>
          </a:xfrm>
          <a:prstGeom prst="rect">
            <a:avLst/>
          </a:prstGeom>
        </p:spPr>
        <p:txBody>
          <a:bodyPr anchor="ctr"/>
          <a:lstStyle/>
          <a:p>
            <a:pPr>
              <a:lnSpc>
                <a:spcPct val="100000"/>
              </a:lnSpc>
            </a:pPr>
            <a:fld id="{2EF8B583-F149-49E7-BA6D-CDFB25984CA9}" type="datetime">
              <a:rPr lang="fr-FR" sz="1200" b="0" strike="noStrike" spc="-1">
                <a:solidFill>
                  <a:srgbClr val="8B8B8B"/>
                </a:solidFill>
                <a:latin typeface="Calibri"/>
              </a:rPr>
              <a:t>14/06/2019</a:t>
            </a:fld>
            <a:endParaRPr lang="fr-FR"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lstStyle/>
          <a:p>
            <a:endParaRPr lang="fr-FR"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C5CF5045-163D-4DD5-B0B6-CF9E576A39B7}" type="slidenum">
              <a:rPr lang="fr-FR" sz="1200" b="0" strike="noStrike" spc="-1">
                <a:solidFill>
                  <a:srgbClr val="8B8B8B"/>
                </a:solidFill>
                <a:latin typeface="Calibri"/>
              </a:rPr>
              <a:t>‹N°›</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1080655" y="-9360"/>
            <a:ext cx="6505625" cy="1935142"/>
          </a:xfrm>
          <a:prstGeom prst="rect">
            <a:avLst/>
          </a:prstGeom>
          <a:noFill/>
          <a:ln>
            <a:noFill/>
          </a:ln>
        </p:spPr>
        <p:txBody>
          <a:bodyPr anchor="ctr">
            <a:normAutofit/>
          </a:bodyPr>
          <a:lstStyle/>
          <a:p>
            <a:pPr algn="ctr">
              <a:lnSpc>
                <a:spcPct val="100000"/>
              </a:lnSpc>
            </a:pPr>
            <a:r>
              <a:rPr lang="fr-FR" sz="3900" spc="-1" dirty="0" smtClean="0">
                <a:solidFill>
                  <a:srgbClr val="000000"/>
                </a:solidFill>
                <a:latin typeface="Times New Roman"/>
              </a:rPr>
              <a:t>RABAT</a:t>
            </a:r>
            <a:endParaRPr lang="fr-FR" sz="3900" b="0" strike="noStrike" spc="-1" dirty="0" smtClean="0">
              <a:solidFill>
                <a:srgbClr val="000000"/>
              </a:solidFill>
              <a:latin typeface="Times New Roman"/>
            </a:endParaRPr>
          </a:p>
          <a:p>
            <a:pPr algn="ctr">
              <a:lnSpc>
                <a:spcPct val="100000"/>
              </a:lnSpc>
            </a:pPr>
            <a:r>
              <a:rPr lang="fr-FR" sz="4800" b="0" strike="noStrike" spc="-1" dirty="0" smtClean="0">
                <a:solidFill>
                  <a:srgbClr val="000000"/>
                </a:solidFill>
                <a:latin typeface="Times New Roman"/>
              </a:rPr>
              <a:t>THE TIMES</a:t>
            </a:r>
          </a:p>
          <a:p>
            <a:pPr algn="ctr">
              <a:lnSpc>
                <a:spcPct val="100000"/>
              </a:lnSpc>
            </a:pPr>
            <a:endParaRPr lang="fr-FR" sz="4800" b="0" strike="noStrike" spc="-1" dirty="0">
              <a:solidFill>
                <a:srgbClr val="000000"/>
              </a:solidFill>
              <a:latin typeface="Calibri"/>
            </a:endParaRPr>
          </a:p>
        </p:txBody>
      </p:sp>
      <p:sp>
        <p:nvSpPr>
          <p:cNvPr id="89" name="CustomShape 2"/>
          <p:cNvSpPr/>
          <p:nvPr/>
        </p:nvSpPr>
        <p:spPr>
          <a:xfrm>
            <a:off x="2214720" y="214200"/>
            <a:ext cx="4571640" cy="928440"/>
          </a:xfrm>
          <a:prstGeom prst="bracketPair">
            <a:avLst>
              <a:gd name="adj" fmla="val 16667"/>
            </a:avLst>
          </a:prstGeom>
          <a:noFill/>
          <a:ln>
            <a:round/>
          </a:ln>
        </p:spPr>
        <p:style>
          <a:lnRef idx="1">
            <a:schemeClr val="dk1"/>
          </a:lnRef>
          <a:fillRef idx="0">
            <a:schemeClr val="dk1"/>
          </a:fillRef>
          <a:effectRef idx="0">
            <a:schemeClr val="dk1"/>
          </a:effectRef>
          <a:fontRef idx="minor"/>
        </p:style>
      </p:sp>
      <p:sp>
        <p:nvSpPr>
          <p:cNvPr id="90" name="CustomShape 3"/>
          <p:cNvSpPr/>
          <p:nvPr/>
        </p:nvSpPr>
        <p:spPr>
          <a:xfrm>
            <a:off x="0" y="1500120"/>
            <a:ext cx="9143640" cy="1414080"/>
          </a:xfrm>
          <a:prstGeom prst="rect">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lstStyle/>
          <a:p>
            <a:pPr algn="ctr">
              <a:lnSpc>
                <a:spcPct val="100000"/>
              </a:lnSpc>
            </a:pPr>
            <a:r>
              <a:rPr lang="fr-FR" sz="1800" b="0" strike="noStrike" spc="-1">
                <a:solidFill>
                  <a:srgbClr val="FFFFFF"/>
                </a:solidFill>
                <a:latin typeface="Calibri"/>
              </a:rPr>
              <a:t>HISTORY                                                                                                                               SCIENCE </a:t>
            </a:r>
            <a:endParaRPr lang="fr-FR" sz="1800" b="0" strike="noStrike" spc="-1">
              <a:latin typeface="Arial"/>
            </a:endParaRPr>
          </a:p>
        </p:txBody>
      </p:sp>
      <p:sp>
        <p:nvSpPr>
          <p:cNvPr id="91" name="CustomShape 4"/>
          <p:cNvSpPr/>
          <p:nvPr/>
        </p:nvSpPr>
        <p:spPr>
          <a:xfrm>
            <a:off x="821520" y="259920"/>
            <a:ext cx="1142640" cy="191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6000" b="0" strike="noStrike" spc="-1">
                <a:solidFill>
                  <a:srgbClr val="000000"/>
                </a:solidFill>
                <a:latin typeface="Calibri"/>
              </a:rPr>
              <a:t>📰</a:t>
            </a:r>
            <a:endParaRPr lang="fr-FR" sz="6000" b="0" strike="noStrike" spc="-1">
              <a:latin typeface="Arial"/>
            </a:endParaRPr>
          </a:p>
        </p:txBody>
      </p:sp>
      <p:sp>
        <p:nvSpPr>
          <p:cNvPr id="92" name="CustomShape 5"/>
          <p:cNvSpPr/>
          <p:nvPr/>
        </p:nvSpPr>
        <p:spPr>
          <a:xfrm>
            <a:off x="6991920" y="214200"/>
            <a:ext cx="2151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dirty="0" smtClean="0">
                <a:solidFill>
                  <a:srgbClr val="000000"/>
                </a:solidFill>
                <a:latin typeface="Times New Roman"/>
              </a:rPr>
              <a:t>Thursday, May 16, </a:t>
            </a:r>
            <a:r>
              <a:rPr lang="fr-FR" sz="1400" b="0" strike="noStrike" spc="-1" dirty="0">
                <a:solidFill>
                  <a:srgbClr val="000000"/>
                </a:solidFill>
                <a:latin typeface="Times New Roman"/>
              </a:rPr>
              <a:t>2019</a:t>
            </a:r>
            <a:endParaRPr lang="fr-FR" sz="1400" b="0" strike="noStrike" spc="-1" dirty="0">
              <a:latin typeface="Arial"/>
            </a:endParaRPr>
          </a:p>
        </p:txBody>
      </p:sp>
      <p:sp>
        <p:nvSpPr>
          <p:cNvPr id="93" name="CustomShape 6"/>
          <p:cNvSpPr/>
          <p:nvPr/>
        </p:nvSpPr>
        <p:spPr>
          <a:xfrm>
            <a:off x="1643040" y="1714320"/>
            <a:ext cx="5786280" cy="928440"/>
          </a:xfrm>
          <a:prstGeom prst="bracePair">
            <a:avLst>
              <a:gd name="adj" fmla="val 8333"/>
            </a:avLst>
          </a:prstGeom>
          <a:noFill/>
          <a:ln>
            <a:solidFill>
              <a:schemeClr val="bg1"/>
            </a:solidFill>
            <a:round/>
          </a:ln>
        </p:spPr>
        <p:style>
          <a:lnRef idx="1">
            <a:schemeClr val="accent6"/>
          </a:lnRef>
          <a:fillRef idx="0">
            <a:schemeClr val="accent6"/>
          </a:fillRef>
          <a:effectRef idx="0">
            <a:schemeClr val="accent6"/>
          </a:effectRef>
          <a:fontRef idx="minor"/>
        </p:style>
      </p:sp>
      <p:sp>
        <p:nvSpPr>
          <p:cNvPr id="94" name="CustomShape 7"/>
          <p:cNvSpPr/>
          <p:nvPr/>
        </p:nvSpPr>
        <p:spPr>
          <a:xfrm>
            <a:off x="2277360" y="1669320"/>
            <a:ext cx="47145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b="0" strike="noStrike" spc="-1">
                <a:solidFill>
                  <a:srgbClr val="FFFFFF"/>
                </a:solidFill>
                <a:latin typeface="Bahnschrift SemiBold Condensed"/>
              </a:rPr>
              <a:t>Jousting killed Henry VIII  ?</a:t>
            </a:r>
            <a:endParaRPr lang="fr-FR" sz="3600" b="0" strike="noStrike" spc="-1">
              <a:latin typeface="Arial"/>
            </a:endParaRPr>
          </a:p>
        </p:txBody>
      </p:sp>
      <p:pic>
        <p:nvPicPr>
          <p:cNvPr id="95" name="Picture 2"/>
          <p:cNvPicPr/>
          <p:nvPr/>
        </p:nvPicPr>
        <p:blipFill>
          <a:blip r:embed="rId3"/>
          <a:stretch/>
        </p:blipFill>
        <p:spPr>
          <a:xfrm>
            <a:off x="2857320" y="3714840"/>
            <a:ext cx="3554640" cy="1999800"/>
          </a:xfrm>
          <a:prstGeom prst="rect">
            <a:avLst/>
          </a:prstGeom>
          <a:ln>
            <a:noFill/>
          </a:ln>
        </p:spPr>
      </p:pic>
      <p:sp>
        <p:nvSpPr>
          <p:cNvPr id="96" name="CustomShape 8"/>
          <p:cNvSpPr/>
          <p:nvPr/>
        </p:nvSpPr>
        <p:spPr>
          <a:xfrm>
            <a:off x="51480" y="2959200"/>
            <a:ext cx="235692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dirty="0">
                <a:solidFill>
                  <a:srgbClr val="000000"/>
                </a:solidFill>
                <a:latin typeface="Times New Roman"/>
              </a:rPr>
              <a:t>King Henry VIII (1491-1547) </a:t>
            </a:r>
            <a:r>
              <a:rPr lang="fr-FR" sz="1200" b="1" strike="noStrike" spc="-1" dirty="0" err="1">
                <a:solidFill>
                  <a:srgbClr val="000000"/>
                </a:solidFill>
                <a:latin typeface="Times New Roman"/>
              </a:rPr>
              <a:t>ruled</a:t>
            </a:r>
            <a:r>
              <a:rPr lang="fr-FR" sz="1200" b="1" strike="noStrike" spc="-1" dirty="0">
                <a:solidFill>
                  <a:srgbClr val="000000"/>
                </a:solidFill>
                <a:latin typeface="Times New Roman"/>
              </a:rPr>
              <a:t> </a:t>
            </a:r>
            <a:r>
              <a:rPr lang="fr-FR" sz="1200" b="1" strike="noStrike" spc="-1" dirty="0" err="1">
                <a:solidFill>
                  <a:srgbClr val="000000"/>
                </a:solidFill>
                <a:latin typeface="Times New Roman"/>
              </a:rPr>
              <a:t>England</a:t>
            </a:r>
            <a:r>
              <a:rPr lang="fr-FR" sz="1200" b="1" strike="noStrike" spc="-1" dirty="0">
                <a:solidFill>
                  <a:srgbClr val="000000"/>
                </a:solidFill>
                <a:latin typeface="Times New Roman"/>
              </a:rPr>
              <a:t> for 36 </a:t>
            </a:r>
            <a:r>
              <a:rPr lang="fr-FR" sz="1200" b="1" strike="noStrike" spc="-1" dirty="0" err="1">
                <a:solidFill>
                  <a:srgbClr val="000000"/>
                </a:solidFill>
                <a:latin typeface="Times New Roman"/>
              </a:rPr>
              <a:t>years</a:t>
            </a:r>
            <a:r>
              <a:rPr lang="fr-FR" sz="1200" b="1" strike="noStrike" spc="-1" dirty="0">
                <a:solidFill>
                  <a:srgbClr val="000000"/>
                </a:solidFill>
                <a:latin typeface="Times New Roman"/>
              </a:rPr>
              <a:t>.</a:t>
            </a:r>
            <a:endParaRPr lang="fr-FR" sz="1200" b="0" strike="noStrike" spc="-1" dirty="0">
              <a:latin typeface="Arial"/>
            </a:endParaRPr>
          </a:p>
          <a:p>
            <a:pPr>
              <a:lnSpc>
                <a:spcPct val="100000"/>
              </a:lnSpc>
            </a:pPr>
            <a:endParaRPr lang="fr-FR" sz="1200" b="0" strike="noStrike" spc="-1" dirty="0">
              <a:latin typeface="Arial"/>
            </a:endParaRPr>
          </a:p>
        </p:txBody>
      </p:sp>
      <p:sp>
        <p:nvSpPr>
          <p:cNvPr id="97" name="CustomShape 9"/>
          <p:cNvSpPr/>
          <p:nvPr/>
        </p:nvSpPr>
        <p:spPr>
          <a:xfrm>
            <a:off x="51479" y="3435262"/>
            <a:ext cx="2739715" cy="661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dirty="0">
                <a:solidFill>
                  <a:srgbClr val="000000"/>
                </a:solidFill>
                <a:latin typeface="Times New Roman"/>
              </a:rPr>
              <a:t>Born on </a:t>
            </a:r>
            <a:r>
              <a:rPr lang="fr-FR" sz="1400" b="0" strike="noStrike" spc="-1" dirty="0" err="1">
                <a:solidFill>
                  <a:srgbClr val="000000"/>
                </a:solidFill>
                <a:latin typeface="Times New Roman"/>
              </a:rPr>
              <a:t>June</a:t>
            </a:r>
            <a:r>
              <a:rPr lang="fr-FR" sz="1400" b="0" strike="noStrike" spc="-1" dirty="0">
                <a:solidFill>
                  <a:srgbClr val="000000"/>
                </a:solidFill>
                <a:latin typeface="Times New Roman"/>
              </a:rPr>
              <a:t> 28, 1491, </a:t>
            </a:r>
            <a:r>
              <a:rPr lang="fr-FR" sz="1400" b="0" strike="noStrike" spc="-1" dirty="0" err="1">
                <a:solidFill>
                  <a:srgbClr val="000000"/>
                </a:solidFill>
                <a:latin typeface="Times New Roman"/>
              </a:rPr>
              <a:t>he</a:t>
            </a:r>
            <a:r>
              <a:rPr lang="fr-FR" sz="1400" b="0" strike="noStrike" spc="-1" dirty="0">
                <a:solidFill>
                  <a:srgbClr val="000000"/>
                </a:solidFill>
                <a:latin typeface="Times New Roman"/>
              </a:rPr>
              <a:t> </a:t>
            </a:r>
            <a:r>
              <a:rPr lang="fr-FR" sz="1400" b="0" strike="noStrike" spc="-1" dirty="0" err="1">
                <a:solidFill>
                  <a:srgbClr val="000000"/>
                </a:solidFill>
                <a:latin typeface="Times New Roman"/>
              </a:rPr>
              <a:t>is</a:t>
            </a:r>
            <a:r>
              <a:rPr lang="fr-FR" sz="1400" b="0" strike="noStrike" spc="-1" dirty="0">
                <a:solidFill>
                  <a:srgbClr val="000000"/>
                </a:solidFill>
                <a:latin typeface="Times New Roman"/>
              </a:rPr>
              <a:t> the second son of Henry VII</a:t>
            </a:r>
            <a:endParaRPr lang="fr-FR" sz="1400" b="0" strike="noStrike" spc="-1" dirty="0">
              <a:latin typeface="Arial"/>
            </a:endParaRPr>
          </a:p>
        </p:txBody>
      </p:sp>
      <p:sp>
        <p:nvSpPr>
          <p:cNvPr id="98" name="CustomShape 10"/>
          <p:cNvSpPr/>
          <p:nvPr/>
        </p:nvSpPr>
        <p:spPr>
          <a:xfrm>
            <a:off x="51479" y="4128262"/>
            <a:ext cx="2928600" cy="272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smtClean="0">
                <a:solidFill>
                  <a:srgbClr val="000000"/>
                </a:solidFill>
                <a:latin typeface="Times New Roman"/>
              </a:rPr>
              <a:t>Henry VIII took the throne at the age of 17 and he then married Katherine of Aragon six weeks later. It was reported that when he was crowned in 1509, he was tall, robust, handsome and athletic. 38 years later, when he died, he weighed about 178 kg and had a waist measurement of 52 Inches and a chest measurement of about 53 inches.</a:t>
            </a:r>
            <a:endParaRPr lang="en-US" sz="1400" spc="-1" dirty="0" smtClean="0"/>
          </a:p>
          <a:p>
            <a:pPr>
              <a:lnSpc>
                <a:spcPct val="100000"/>
              </a:lnSpc>
            </a:pPr>
            <a:endParaRPr lang="en-US" sz="1400" spc="-1" dirty="0" smtClean="0">
              <a:solidFill>
                <a:srgbClr val="000000"/>
              </a:solidFill>
              <a:latin typeface="Times New Roman"/>
            </a:endParaRPr>
          </a:p>
          <a:p>
            <a:pPr>
              <a:lnSpc>
                <a:spcPct val="100000"/>
              </a:lnSpc>
            </a:pPr>
            <a:endParaRPr lang="en-US" sz="1400" b="0" strike="noStrike" spc="-1" dirty="0" smtClean="0">
              <a:latin typeface="Arial"/>
            </a:endParaRPr>
          </a:p>
          <a:p>
            <a:pPr>
              <a:lnSpc>
                <a:spcPct val="100000"/>
              </a:lnSpc>
            </a:pPr>
            <a:endParaRPr lang="en-US" sz="1400" b="0" strike="noStrike" spc="-1" dirty="0" smtClean="0">
              <a:latin typeface="Arial"/>
            </a:endParaRPr>
          </a:p>
          <a:p>
            <a:pPr>
              <a:lnSpc>
                <a:spcPct val="100000"/>
              </a:lnSpc>
            </a:pPr>
            <a:endParaRPr lang="en-US" sz="1400" b="0" strike="noStrike" spc="-1" dirty="0" smtClean="0">
              <a:latin typeface="Arial"/>
            </a:endParaRPr>
          </a:p>
          <a:p>
            <a:pPr>
              <a:lnSpc>
                <a:spcPct val="100000"/>
              </a:lnSpc>
            </a:pPr>
            <a:endParaRPr lang="en-US" sz="1400" b="0" strike="noStrike" spc="-1" dirty="0" smtClean="0">
              <a:latin typeface="Arial"/>
            </a:endParaRPr>
          </a:p>
          <a:p>
            <a:pPr>
              <a:lnSpc>
                <a:spcPct val="100000"/>
              </a:lnSpc>
            </a:pPr>
            <a:endParaRPr lang="en-US" sz="1400" b="0" strike="noStrike" spc="-1" dirty="0">
              <a:latin typeface="Arial"/>
            </a:endParaRPr>
          </a:p>
        </p:txBody>
      </p:sp>
      <p:sp>
        <p:nvSpPr>
          <p:cNvPr id="99" name="CustomShape 11"/>
          <p:cNvSpPr/>
          <p:nvPr/>
        </p:nvSpPr>
        <p:spPr>
          <a:xfrm>
            <a:off x="51480" y="5274000"/>
            <a:ext cx="2499840" cy="155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1200" b="0" strike="noStrike" spc="-1" dirty="0">
              <a:latin typeface="Arial"/>
            </a:endParaRPr>
          </a:p>
        </p:txBody>
      </p:sp>
      <p:sp>
        <p:nvSpPr>
          <p:cNvPr id="100" name="CustomShape 12"/>
          <p:cNvSpPr/>
          <p:nvPr/>
        </p:nvSpPr>
        <p:spPr>
          <a:xfrm>
            <a:off x="2739240" y="3014280"/>
            <a:ext cx="395064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400" b="0" strike="noStrike" spc="-1" dirty="0" smtClean="0">
                <a:solidFill>
                  <a:srgbClr val="000000"/>
                </a:solidFill>
                <a:latin typeface="Times New Roman"/>
              </a:rPr>
              <a:t>During 15 years, while Henry fought over three wars with France, his wife Katherine of Aragon gave birth to three sons and three daughters.</a:t>
            </a:r>
            <a:endParaRPr lang="en-GB" sz="1400" b="0" strike="noStrike" spc="-1" dirty="0">
              <a:latin typeface="Arial"/>
            </a:endParaRPr>
          </a:p>
        </p:txBody>
      </p:sp>
      <p:sp>
        <p:nvSpPr>
          <p:cNvPr id="101" name="CustomShape 13"/>
          <p:cNvSpPr/>
          <p:nvPr/>
        </p:nvSpPr>
        <p:spPr>
          <a:xfrm>
            <a:off x="2851560" y="5769000"/>
            <a:ext cx="3268800" cy="105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smtClean="0">
                <a:solidFill>
                  <a:srgbClr val="000000"/>
                </a:solidFill>
                <a:latin typeface="Times New Roman"/>
              </a:rPr>
              <a:t>Unfortunately, there were miscarriages and </a:t>
            </a:r>
          </a:p>
          <a:p>
            <a:pPr>
              <a:lnSpc>
                <a:spcPct val="100000"/>
              </a:lnSpc>
            </a:pPr>
            <a:r>
              <a:rPr lang="en-US" sz="1400" b="0" strike="noStrike" spc="-1" dirty="0" smtClean="0">
                <a:solidFill>
                  <a:srgbClr val="000000"/>
                </a:solidFill>
                <a:latin typeface="Times New Roman"/>
              </a:rPr>
              <a:t>babies died a few days after their births, </a:t>
            </a:r>
          </a:p>
          <a:p>
            <a:pPr>
              <a:lnSpc>
                <a:spcPct val="100000"/>
              </a:lnSpc>
            </a:pPr>
            <a:r>
              <a:rPr lang="en-US" sz="1400" b="0" strike="noStrike" spc="-1" dirty="0" smtClean="0">
                <a:solidFill>
                  <a:srgbClr val="000000"/>
                </a:solidFill>
                <a:latin typeface="Times New Roman"/>
              </a:rPr>
              <a:t>only Mary survived and later on she became </a:t>
            </a:r>
          </a:p>
          <a:p>
            <a:pPr>
              <a:lnSpc>
                <a:spcPct val="100000"/>
              </a:lnSpc>
            </a:pPr>
            <a:r>
              <a:rPr lang="en-US" sz="1400" b="0" strike="noStrike" spc="-1" dirty="0" smtClean="0">
                <a:solidFill>
                  <a:srgbClr val="000000"/>
                </a:solidFill>
                <a:latin typeface="Times New Roman"/>
              </a:rPr>
              <a:t>Queen Mary I</a:t>
            </a:r>
            <a:r>
              <a:rPr lang="fr-FR" sz="1400" b="0" strike="noStrike" spc="-1" dirty="0" smtClean="0">
                <a:solidFill>
                  <a:srgbClr val="000000"/>
                </a:solidFill>
                <a:latin typeface="Times New Roman"/>
              </a:rPr>
              <a:t>.</a:t>
            </a:r>
            <a:endParaRPr lang="fr-FR" sz="1400" b="0" strike="noStrike" spc="-1" dirty="0">
              <a:latin typeface="Arial"/>
            </a:endParaRPr>
          </a:p>
        </p:txBody>
      </p:sp>
      <p:sp>
        <p:nvSpPr>
          <p:cNvPr id="102" name="CustomShape 14"/>
          <p:cNvSpPr/>
          <p:nvPr/>
        </p:nvSpPr>
        <p:spPr>
          <a:xfrm>
            <a:off x="6588360" y="3030480"/>
            <a:ext cx="2555280" cy="35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dirty="0">
                <a:solidFill>
                  <a:srgbClr val="000000"/>
                </a:solidFill>
                <a:latin typeface="Times New Roman"/>
              </a:rPr>
              <a:t>How </a:t>
            </a:r>
            <a:r>
              <a:rPr lang="fr-FR" sz="3200" b="1" strike="noStrike" spc="-1" dirty="0" err="1">
                <a:solidFill>
                  <a:srgbClr val="000000"/>
                </a:solidFill>
                <a:latin typeface="Times New Roman"/>
              </a:rPr>
              <a:t>did</a:t>
            </a:r>
            <a:r>
              <a:rPr lang="fr-FR" sz="3200" b="1" strike="noStrike" spc="-1" dirty="0">
                <a:solidFill>
                  <a:srgbClr val="000000"/>
                </a:solidFill>
                <a:latin typeface="Times New Roman"/>
              </a:rPr>
              <a:t> the </a:t>
            </a:r>
            <a:r>
              <a:rPr lang="fr-FR" sz="3200" b="1" spc="-1" dirty="0" err="1" smtClean="0">
                <a:solidFill>
                  <a:srgbClr val="000000"/>
                </a:solidFill>
                <a:latin typeface="Times New Roman"/>
              </a:rPr>
              <a:t>S</a:t>
            </a:r>
            <a:r>
              <a:rPr lang="fr-FR" sz="3200" b="1" strike="noStrike" spc="-1" dirty="0" err="1" smtClean="0">
                <a:solidFill>
                  <a:srgbClr val="000000"/>
                </a:solidFill>
                <a:latin typeface="Times New Roman"/>
              </a:rPr>
              <a:t>porty</a:t>
            </a:r>
            <a:r>
              <a:rPr lang="fr-FR" sz="3200" b="1" strike="noStrike" spc="-1" dirty="0" smtClean="0">
                <a:solidFill>
                  <a:srgbClr val="000000"/>
                </a:solidFill>
                <a:latin typeface="Times New Roman"/>
              </a:rPr>
              <a:t> &amp; </a:t>
            </a:r>
            <a:r>
              <a:rPr lang="fr-FR" sz="3200" b="1" strike="noStrike" spc="-1" dirty="0" err="1" smtClean="0">
                <a:solidFill>
                  <a:srgbClr val="000000"/>
                </a:solidFill>
                <a:latin typeface="Times New Roman"/>
              </a:rPr>
              <a:t>Charming</a:t>
            </a:r>
            <a:r>
              <a:rPr lang="fr-FR" sz="3200" b="1" strike="noStrike" spc="-1" dirty="0" smtClean="0">
                <a:solidFill>
                  <a:srgbClr val="000000"/>
                </a:solidFill>
                <a:latin typeface="Times New Roman"/>
              </a:rPr>
              <a:t> </a:t>
            </a:r>
          </a:p>
          <a:p>
            <a:pPr>
              <a:lnSpc>
                <a:spcPct val="100000"/>
              </a:lnSpc>
            </a:pPr>
            <a:r>
              <a:rPr lang="fr-FR" sz="3200" b="1" strike="noStrike" spc="-1" dirty="0" smtClean="0">
                <a:solidFill>
                  <a:srgbClr val="000000"/>
                </a:solidFill>
                <a:latin typeface="Times New Roman"/>
              </a:rPr>
              <a:t>Prince </a:t>
            </a:r>
            <a:r>
              <a:rPr lang="fr-FR" sz="3200" b="1" strike="noStrike" spc="-1" dirty="0" err="1" smtClean="0">
                <a:solidFill>
                  <a:srgbClr val="000000"/>
                </a:solidFill>
                <a:latin typeface="Times New Roman"/>
              </a:rPr>
              <a:t>turn</a:t>
            </a:r>
            <a:r>
              <a:rPr lang="fr-FR" sz="3200" b="1" strike="noStrike" spc="-1" dirty="0" smtClean="0">
                <a:solidFill>
                  <a:srgbClr val="000000"/>
                </a:solidFill>
                <a:latin typeface="Times New Roman"/>
              </a:rPr>
              <a:t> </a:t>
            </a:r>
            <a:r>
              <a:rPr lang="fr-FR" sz="3200" b="1" strike="noStrike" spc="-1" dirty="0" err="1">
                <a:solidFill>
                  <a:srgbClr val="000000"/>
                </a:solidFill>
                <a:latin typeface="Times New Roman"/>
              </a:rPr>
              <a:t>into</a:t>
            </a:r>
            <a:r>
              <a:rPr lang="fr-FR" sz="3200" b="1" strike="noStrike" spc="-1" dirty="0">
                <a:solidFill>
                  <a:srgbClr val="000000"/>
                </a:solidFill>
                <a:latin typeface="Times New Roman"/>
              </a:rPr>
              <a:t> a </a:t>
            </a:r>
            <a:r>
              <a:rPr lang="fr-FR" sz="3200" b="1" strike="noStrike" spc="-1" dirty="0" smtClean="0">
                <a:solidFill>
                  <a:srgbClr val="000000"/>
                </a:solidFill>
                <a:latin typeface="Times New Roman"/>
              </a:rPr>
              <a:t>Cruel, an </a:t>
            </a:r>
            <a:r>
              <a:rPr lang="fr-FR" sz="3200" b="1" spc="-1" dirty="0" smtClean="0">
                <a:solidFill>
                  <a:srgbClr val="000000"/>
                </a:solidFill>
                <a:latin typeface="Times New Roman"/>
              </a:rPr>
              <a:t>O</a:t>
            </a:r>
            <a:r>
              <a:rPr lang="fr-FR" sz="3200" b="1" strike="noStrike" spc="-1" dirty="0" smtClean="0">
                <a:solidFill>
                  <a:srgbClr val="000000"/>
                </a:solidFill>
                <a:latin typeface="Times New Roman"/>
              </a:rPr>
              <a:t>bese, a </a:t>
            </a:r>
            <a:r>
              <a:rPr lang="fr-FR" sz="3200" b="1" spc="-1" dirty="0" err="1">
                <a:solidFill>
                  <a:srgbClr val="000000"/>
                </a:solidFill>
                <a:latin typeface="Times New Roman"/>
              </a:rPr>
              <a:t>T</a:t>
            </a:r>
            <a:r>
              <a:rPr lang="fr-FR" sz="3200" b="1" strike="noStrike" spc="-1" dirty="0" err="1" smtClean="0">
                <a:solidFill>
                  <a:srgbClr val="000000"/>
                </a:solidFill>
                <a:latin typeface="Times New Roman"/>
              </a:rPr>
              <a:t>yrant</a:t>
            </a:r>
            <a:r>
              <a:rPr lang="fr-FR" sz="3200" b="1" strike="noStrike" spc="-1" dirty="0" smtClean="0">
                <a:solidFill>
                  <a:srgbClr val="000000"/>
                </a:solidFill>
                <a:latin typeface="Times New Roman"/>
              </a:rPr>
              <a:t> </a:t>
            </a:r>
            <a:r>
              <a:rPr lang="fr-FR" sz="3200" b="1" strike="noStrike" spc="-1" dirty="0" err="1" smtClean="0">
                <a:solidFill>
                  <a:srgbClr val="000000"/>
                </a:solidFill>
                <a:latin typeface="Times New Roman"/>
              </a:rPr>
              <a:t>king</a:t>
            </a:r>
            <a:r>
              <a:rPr lang="fr-FR" sz="3200" b="1" strike="noStrike" spc="-1" dirty="0" smtClean="0">
                <a:solidFill>
                  <a:srgbClr val="000000"/>
                </a:solidFill>
                <a:latin typeface="Times New Roman"/>
              </a:rPr>
              <a:t>?</a:t>
            </a:r>
            <a:endParaRPr lang="fr-FR" sz="3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611640" y="188640"/>
            <a:ext cx="164160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6000" b="0" strike="noStrike" spc="-1">
                <a:solidFill>
                  <a:srgbClr val="000000"/>
                </a:solidFill>
                <a:latin typeface="Calibri"/>
              </a:rPr>
              <a:t>📰</a:t>
            </a:r>
            <a:endParaRPr lang="fr-FR" sz="6000" b="0" strike="noStrike" spc="-1">
              <a:latin typeface="Arial"/>
            </a:endParaRPr>
          </a:p>
        </p:txBody>
      </p:sp>
      <p:sp>
        <p:nvSpPr>
          <p:cNvPr id="104" name="CustomShape 2"/>
          <p:cNvSpPr/>
          <p:nvPr/>
        </p:nvSpPr>
        <p:spPr>
          <a:xfrm>
            <a:off x="6563750" y="229069"/>
            <a:ext cx="2487245"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dirty="0" smtClean="0">
                <a:solidFill>
                  <a:srgbClr val="000000"/>
                </a:solidFill>
                <a:latin typeface="Times New Roman"/>
              </a:rPr>
              <a:t>Thursday, May 16th, </a:t>
            </a:r>
            <a:r>
              <a:rPr lang="fr-FR" sz="1400" b="0" strike="noStrike" spc="-1" dirty="0">
                <a:solidFill>
                  <a:srgbClr val="000000"/>
                </a:solidFill>
                <a:latin typeface="Times New Roman"/>
              </a:rPr>
              <a:t>2019</a:t>
            </a:r>
            <a:endParaRPr lang="fr-FR" sz="1400" b="0" strike="noStrike" spc="-1" dirty="0">
              <a:latin typeface="Arial"/>
            </a:endParaRPr>
          </a:p>
        </p:txBody>
      </p:sp>
      <p:sp>
        <p:nvSpPr>
          <p:cNvPr id="105" name="CustomShape 3"/>
          <p:cNvSpPr/>
          <p:nvPr/>
        </p:nvSpPr>
        <p:spPr>
          <a:xfrm>
            <a:off x="2253240" y="0"/>
            <a:ext cx="4719060" cy="15194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900" spc="-1" dirty="0" smtClean="0">
                <a:solidFill>
                  <a:srgbClr val="000000"/>
                </a:solidFill>
                <a:latin typeface="Times New Roman"/>
              </a:rPr>
              <a:t>RABAT</a:t>
            </a:r>
            <a:endParaRPr lang="fr-FR" sz="3900" b="0" strike="noStrike" spc="-1" dirty="0" smtClean="0">
              <a:solidFill>
                <a:srgbClr val="000000"/>
              </a:solidFill>
              <a:latin typeface="Times New Roman"/>
            </a:endParaRPr>
          </a:p>
          <a:p>
            <a:pPr algn="ctr">
              <a:lnSpc>
                <a:spcPct val="100000"/>
              </a:lnSpc>
            </a:pPr>
            <a:r>
              <a:rPr lang="fr-FR" sz="4800" b="0" strike="noStrike" spc="-1" dirty="0" smtClean="0">
                <a:solidFill>
                  <a:srgbClr val="000000"/>
                </a:solidFill>
                <a:latin typeface="Times New Roman"/>
              </a:rPr>
              <a:t>THE TIMES</a:t>
            </a:r>
            <a:endParaRPr lang="fr-FR" sz="4800" b="0" strike="noStrike" spc="-1" dirty="0" smtClean="0">
              <a:solidFill>
                <a:srgbClr val="000000"/>
              </a:solidFill>
              <a:latin typeface="Times New Roman"/>
            </a:endParaRPr>
          </a:p>
        </p:txBody>
      </p:sp>
      <p:pic>
        <p:nvPicPr>
          <p:cNvPr id="107" name="Image 11"/>
          <p:cNvPicPr/>
          <p:nvPr/>
        </p:nvPicPr>
        <p:blipFill>
          <a:blip r:embed="rId2"/>
          <a:stretch/>
        </p:blipFill>
        <p:spPr>
          <a:xfrm>
            <a:off x="3132000" y="1458000"/>
            <a:ext cx="1891800" cy="2933280"/>
          </a:xfrm>
          <a:prstGeom prst="rect">
            <a:avLst/>
          </a:prstGeom>
          <a:ln>
            <a:noFill/>
          </a:ln>
        </p:spPr>
      </p:pic>
      <p:sp>
        <p:nvSpPr>
          <p:cNvPr id="108" name="CustomShape 5"/>
          <p:cNvSpPr/>
          <p:nvPr/>
        </p:nvSpPr>
        <p:spPr>
          <a:xfrm>
            <a:off x="212580" y="2514960"/>
            <a:ext cx="2847420" cy="337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smtClean="0">
                <a:solidFill>
                  <a:srgbClr val="000000"/>
                </a:solidFill>
                <a:latin typeface="Times New Roman"/>
              </a:rPr>
              <a:t>As a young king Henry was considered to be the most handsome prince in Europe.</a:t>
            </a: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He was tall, standing at six foot two which was taller than the average man of the time. He had broad shoulders and very developed legs and arms.</a:t>
            </a: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Henry was a sports enthusiast. he was always brimming with energy. he was constantly out doing activities and he hated being locked up at meetings or for paperwork.</a:t>
            </a: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Henry was into hunting. He also enjoyed a range of sports and hobbies, including tennis, wrestling, archery, masquerades, dancing and music. He was also extremely passionate about tilting and jousting</a:t>
            </a:r>
            <a:r>
              <a:rPr lang="en-US" sz="1400" spc="-1" dirty="0" smtClean="0">
                <a:solidFill>
                  <a:srgbClr val="000000"/>
                </a:solidFill>
                <a:latin typeface="Times New Roman"/>
              </a:rPr>
              <a:t>.</a:t>
            </a:r>
            <a:endParaRPr lang="en-US" sz="1400" b="0" strike="noStrike" spc="-1" dirty="0">
              <a:latin typeface="Arial"/>
            </a:endParaRPr>
          </a:p>
        </p:txBody>
      </p:sp>
      <p:sp>
        <p:nvSpPr>
          <p:cNvPr id="109" name="CustomShape 6"/>
          <p:cNvSpPr/>
          <p:nvPr/>
        </p:nvSpPr>
        <p:spPr>
          <a:xfrm>
            <a:off x="323640" y="1484640"/>
            <a:ext cx="2520000" cy="935640"/>
          </a:xfrm>
          <a:prstGeom prst="homePlate">
            <a:avLst>
              <a:gd name="adj" fmla="val 50000"/>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lstStyle/>
          <a:p>
            <a:pPr algn="ctr">
              <a:lnSpc>
                <a:spcPct val="100000"/>
              </a:lnSpc>
            </a:pPr>
            <a:r>
              <a:rPr lang="fr-FR" sz="1800" b="0" strike="noStrike" spc="-1">
                <a:solidFill>
                  <a:srgbClr val="FFFFFF"/>
                </a:solidFill>
                <a:latin typeface="Times New Roman"/>
              </a:rPr>
              <a:t>An athletic, handsome, exuberant and intelligent king</a:t>
            </a:r>
            <a:endParaRPr lang="fr-FR" sz="1800" b="0" strike="noStrike" spc="-1">
              <a:latin typeface="Arial"/>
            </a:endParaRPr>
          </a:p>
        </p:txBody>
      </p:sp>
      <p:sp>
        <p:nvSpPr>
          <p:cNvPr id="110" name="CustomShape 7"/>
          <p:cNvSpPr/>
          <p:nvPr/>
        </p:nvSpPr>
        <p:spPr>
          <a:xfrm>
            <a:off x="3060000" y="4438439"/>
            <a:ext cx="2325600" cy="22909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pc="-1" dirty="0" smtClean="0">
                <a:solidFill>
                  <a:srgbClr val="000000"/>
                </a:solidFill>
                <a:latin typeface="Times New Roman"/>
              </a:rPr>
              <a:t>Actually; it</a:t>
            </a:r>
            <a:r>
              <a:rPr lang="en-US" sz="1400" b="0" strike="noStrike" spc="-1" dirty="0" smtClean="0">
                <a:solidFill>
                  <a:srgbClr val="000000"/>
                </a:solidFill>
                <a:latin typeface="Times New Roman"/>
              </a:rPr>
              <a:t> was reported That Henry VIII was the best jousters in England. Jousting is considered to be an extreme and dangerous sport because the jousters have </a:t>
            </a:r>
            <a:r>
              <a:rPr lang="en-US" sz="1400" spc="-1" dirty="0" smtClean="0">
                <a:solidFill>
                  <a:srgbClr val="000000"/>
                </a:solidFill>
                <a:latin typeface="Times New Roman"/>
              </a:rPr>
              <a:t>to be excellent horsemen, It is very likely that an accident may happen, therefore, Henry VIII was challenging  his body and fate.</a:t>
            </a:r>
            <a:endParaRPr lang="en-US" sz="1400" b="0" strike="noStrike" spc="-1" dirty="0">
              <a:latin typeface="Arial"/>
            </a:endParaRPr>
          </a:p>
        </p:txBody>
      </p:sp>
      <p:pic>
        <p:nvPicPr>
          <p:cNvPr id="111" name="Image 16"/>
          <p:cNvPicPr/>
          <p:nvPr/>
        </p:nvPicPr>
        <p:blipFill>
          <a:blip r:embed="rId3"/>
          <a:stretch/>
        </p:blipFill>
        <p:spPr>
          <a:xfrm>
            <a:off x="5385600" y="1328760"/>
            <a:ext cx="2692800" cy="2183760"/>
          </a:xfrm>
          <a:prstGeom prst="rect">
            <a:avLst/>
          </a:prstGeom>
          <a:ln>
            <a:noFill/>
          </a:ln>
        </p:spPr>
      </p:pic>
      <p:pic>
        <p:nvPicPr>
          <p:cNvPr id="112" name="Image 18"/>
          <p:cNvPicPr/>
          <p:nvPr/>
        </p:nvPicPr>
        <p:blipFill>
          <a:blip r:embed="rId4"/>
          <a:stretch/>
        </p:blipFill>
        <p:spPr>
          <a:xfrm>
            <a:off x="5390640" y="3884760"/>
            <a:ext cx="2593800" cy="2005920"/>
          </a:xfrm>
          <a:prstGeom prst="rect">
            <a:avLst/>
          </a:prstGeom>
          <a:ln>
            <a:noFill/>
          </a:ln>
        </p:spPr>
      </p:pic>
      <p:sp>
        <p:nvSpPr>
          <p:cNvPr id="113" name="CustomShape 8"/>
          <p:cNvSpPr/>
          <p:nvPr/>
        </p:nvSpPr>
        <p:spPr>
          <a:xfrm>
            <a:off x="6687540" y="6056482"/>
            <a:ext cx="67320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200" spc="-1" dirty="0" err="1">
                <a:solidFill>
                  <a:srgbClr val="000000"/>
                </a:solidFill>
                <a:latin typeface="Times New Roman"/>
              </a:rPr>
              <a:t>J</a:t>
            </a:r>
            <a:r>
              <a:rPr lang="fr-FR" sz="1200" b="0" strike="noStrike" spc="-1" dirty="0" err="1" smtClean="0">
                <a:solidFill>
                  <a:srgbClr val="000000"/>
                </a:solidFill>
                <a:latin typeface="Times New Roman"/>
              </a:rPr>
              <a:t>ousting</a:t>
            </a:r>
            <a:endParaRPr lang="fr-FR"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611640" y="188640"/>
            <a:ext cx="164160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6000" b="0" strike="noStrike" spc="-1">
                <a:solidFill>
                  <a:srgbClr val="000000"/>
                </a:solidFill>
                <a:latin typeface="Calibri"/>
              </a:rPr>
              <a:t>📰</a:t>
            </a:r>
            <a:endParaRPr lang="fr-FR" sz="6000" b="0" strike="noStrike" spc="-1">
              <a:latin typeface="Arial"/>
            </a:endParaRPr>
          </a:p>
        </p:txBody>
      </p:sp>
      <p:sp>
        <p:nvSpPr>
          <p:cNvPr id="115" name="CustomShape 2"/>
          <p:cNvSpPr/>
          <p:nvPr/>
        </p:nvSpPr>
        <p:spPr>
          <a:xfrm>
            <a:off x="7015838" y="285840"/>
            <a:ext cx="2128162"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dirty="0" smtClean="0">
                <a:solidFill>
                  <a:srgbClr val="000000"/>
                </a:solidFill>
                <a:latin typeface="Times New Roman"/>
              </a:rPr>
              <a:t>Thursday, May 16, </a:t>
            </a:r>
            <a:r>
              <a:rPr lang="fr-FR" sz="1400" b="0" strike="noStrike" spc="-1" dirty="0">
                <a:solidFill>
                  <a:srgbClr val="000000"/>
                </a:solidFill>
                <a:latin typeface="Times New Roman"/>
              </a:rPr>
              <a:t>2019</a:t>
            </a:r>
            <a:endParaRPr lang="fr-FR" sz="1400" b="0" strike="noStrike" spc="-1" dirty="0">
              <a:latin typeface="Arial"/>
            </a:endParaRPr>
          </a:p>
        </p:txBody>
      </p:sp>
      <p:sp>
        <p:nvSpPr>
          <p:cNvPr id="116" name="CustomShape 3"/>
          <p:cNvSpPr/>
          <p:nvPr/>
        </p:nvSpPr>
        <p:spPr>
          <a:xfrm>
            <a:off x="2339640" y="30960"/>
            <a:ext cx="4589798" cy="131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900" spc="-1" dirty="0" smtClean="0">
                <a:solidFill>
                  <a:srgbClr val="000000"/>
                </a:solidFill>
                <a:latin typeface="Times New Roman"/>
              </a:rPr>
              <a:t>RABAT</a:t>
            </a:r>
            <a:endParaRPr lang="fr-FR" sz="3900" b="0" strike="noStrike" spc="-1" dirty="0" smtClean="0">
              <a:solidFill>
                <a:srgbClr val="000000"/>
              </a:solidFill>
              <a:latin typeface="Times New Roman"/>
            </a:endParaRPr>
          </a:p>
          <a:p>
            <a:pPr algn="ctr">
              <a:lnSpc>
                <a:spcPct val="100000"/>
              </a:lnSpc>
            </a:pPr>
            <a:r>
              <a:rPr lang="fr-FR" sz="4800" b="0" strike="noStrike" spc="-1" dirty="0" smtClean="0">
                <a:solidFill>
                  <a:srgbClr val="000000"/>
                </a:solidFill>
                <a:latin typeface="Times New Roman"/>
              </a:rPr>
              <a:t>THE TIMES</a:t>
            </a:r>
            <a:endParaRPr lang="fr-FR" sz="4800" b="0" strike="noStrike" spc="-1" dirty="0" smtClean="0">
              <a:solidFill>
                <a:srgbClr val="000000"/>
              </a:solidFill>
              <a:latin typeface="Times New Roman"/>
            </a:endParaRPr>
          </a:p>
        </p:txBody>
      </p:sp>
      <p:sp>
        <p:nvSpPr>
          <p:cNvPr id="117" name="CustomShape 4"/>
          <p:cNvSpPr/>
          <p:nvPr/>
        </p:nvSpPr>
        <p:spPr>
          <a:xfrm>
            <a:off x="2339640" y="130680"/>
            <a:ext cx="4449087" cy="1113480"/>
          </a:xfrm>
          <a:prstGeom prst="bracketPair">
            <a:avLst>
              <a:gd name="adj" fmla="val 16667"/>
            </a:avLst>
          </a:prstGeom>
          <a:noFill/>
          <a:ln>
            <a:round/>
          </a:ln>
        </p:spPr>
        <p:style>
          <a:lnRef idx="1">
            <a:schemeClr val="dk1"/>
          </a:lnRef>
          <a:fillRef idx="0">
            <a:schemeClr val="dk1"/>
          </a:fillRef>
          <a:effectRef idx="0">
            <a:schemeClr val="dk1"/>
          </a:effectRef>
          <a:fontRef idx="minor"/>
        </p:style>
      </p:sp>
      <p:sp>
        <p:nvSpPr>
          <p:cNvPr id="118" name="CustomShape 5"/>
          <p:cNvSpPr/>
          <p:nvPr/>
        </p:nvSpPr>
        <p:spPr>
          <a:xfrm>
            <a:off x="179640" y="1170000"/>
            <a:ext cx="1680840" cy="1934640"/>
          </a:xfrm>
          <a:prstGeom prst="verticalScroll">
            <a:avLst>
              <a:gd name="adj" fmla="val 12500"/>
            </a:avLst>
          </a:prstGeom>
          <a:ln>
            <a:round/>
          </a:ln>
        </p:spPr>
        <p:style>
          <a:lnRef idx="2">
            <a:schemeClr val="dk1">
              <a:shade val="50000"/>
            </a:schemeClr>
          </a:lnRef>
          <a:fillRef idx="1">
            <a:schemeClr val="dk1"/>
          </a:fillRef>
          <a:effectRef idx="0">
            <a:schemeClr val="dk1"/>
          </a:effectRef>
          <a:fontRef idx="minor"/>
        </p:style>
        <p:txBody>
          <a:bodyPr lIns="90000" tIns="45000" rIns="90000" bIns="45000" anchor="ctr"/>
          <a:lstStyle/>
          <a:p>
            <a:pPr algn="ctr">
              <a:lnSpc>
                <a:spcPct val="100000"/>
              </a:lnSpc>
            </a:pPr>
            <a:r>
              <a:rPr lang="fr-FR" sz="2000" b="0" strike="noStrike" spc="-1">
                <a:solidFill>
                  <a:srgbClr val="FFFFFF"/>
                </a:solidFill>
                <a:latin typeface="Times New Roman"/>
              </a:rPr>
              <a:t>The jousting accident</a:t>
            </a:r>
            <a:endParaRPr lang="fr-FR" sz="2000" b="0" strike="noStrike" spc="-1">
              <a:latin typeface="Arial"/>
            </a:endParaRPr>
          </a:p>
        </p:txBody>
      </p:sp>
      <p:pic>
        <p:nvPicPr>
          <p:cNvPr id="119" name="Image 9"/>
          <p:cNvPicPr/>
          <p:nvPr/>
        </p:nvPicPr>
        <p:blipFill>
          <a:blip r:embed="rId2"/>
          <a:stretch/>
        </p:blipFill>
        <p:spPr>
          <a:xfrm>
            <a:off x="1791496" y="1443600"/>
            <a:ext cx="3291480" cy="1851480"/>
          </a:xfrm>
          <a:prstGeom prst="rect">
            <a:avLst/>
          </a:prstGeom>
          <a:ln>
            <a:noFill/>
          </a:ln>
        </p:spPr>
      </p:pic>
      <p:sp>
        <p:nvSpPr>
          <p:cNvPr id="120" name="CustomShape 6"/>
          <p:cNvSpPr/>
          <p:nvPr/>
        </p:nvSpPr>
        <p:spPr>
          <a:xfrm>
            <a:off x="179640" y="3644999"/>
            <a:ext cx="3547233" cy="31160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smtClean="0">
                <a:solidFill>
                  <a:srgbClr val="000000"/>
                </a:solidFill>
                <a:latin typeface="Times New Roman"/>
              </a:rPr>
              <a:t>While he was practicing jousting in 1536, Henry fell from his horse and was then unconscious for about two hours.</a:t>
            </a: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He was probably crushed by the weight of his </a:t>
            </a:r>
            <a:r>
              <a:rPr lang="en-US" sz="1400" b="0" strike="noStrike" spc="-1" dirty="0" err="1" smtClean="0">
                <a:solidFill>
                  <a:srgbClr val="000000"/>
                </a:solidFill>
                <a:latin typeface="Times New Roman"/>
              </a:rPr>
              <a:t>armour</a:t>
            </a:r>
            <a:r>
              <a:rPr lang="en-US" sz="1400" b="0" strike="noStrike" spc="-1" dirty="0" smtClean="0">
                <a:solidFill>
                  <a:srgbClr val="000000"/>
                </a:solidFill>
                <a:latin typeface="Times New Roman"/>
              </a:rPr>
              <a:t> and his horse.</a:t>
            </a: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It was said that he was already suffering from varicose ulcers (A venous ulcer,  sometimes called a varicose ulcer, is a leg wound that happens when the leg veins don’t circulate blood back toward the heart. Blood can back up in the veins, building up pressure on the skin, which can cause an open sore to form)</a:t>
            </a: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So the pressure of the </a:t>
            </a:r>
            <a:r>
              <a:rPr lang="en-US" sz="1400" b="0" strike="noStrike" spc="-1" dirty="0" err="1" smtClean="0">
                <a:solidFill>
                  <a:srgbClr val="000000"/>
                </a:solidFill>
                <a:latin typeface="Times New Roman"/>
              </a:rPr>
              <a:t>armour</a:t>
            </a:r>
            <a:r>
              <a:rPr lang="en-US" sz="1400" b="0" strike="noStrike" spc="-1" dirty="0" smtClean="0">
                <a:solidFill>
                  <a:srgbClr val="000000"/>
                </a:solidFill>
                <a:latin typeface="Times New Roman"/>
              </a:rPr>
              <a:t> and the horse worsened the  </a:t>
            </a:r>
            <a:endParaRPr lang="en-US" sz="1400" b="0" strike="noStrike" spc="-1" dirty="0">
              <a:latin typeface="Arial"/>
            </a:endParaRPr>
          </a:p>
        </p:txBody>
      </p:sp>
      <p:sp>
        <p:nvSpPr>
          <p:cNvPr id="121" name="CustomShape 7"/>
          <p:cNvSpPr/>
          <p:nvPr/>
        </p:nvSpPr>
        <p:spPr>
          <a:xfrm>
            <a:off x="5082976" y="3962159"/>
            <a:ext cx="3453028" cy="23756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smtClean="0">
                <a:solidFill>
                  <a:srgbClr val="000000"/>
                </a:solidFill>
                <a:latin typeface="Times New Roman"/>
              </a:rPr>
              <a:t>ulcers in his legs. Due to this he was then unable to exercise.</a:t>
            </a:r>
            <a:endParaRPr lang="en-US" sz="1400" b="0" strike="noStrike" spc="-1" dirty="0" smtClean="0">
              <a:latin typeface="Arial"/>
            </a:endParaRPr>
          </a:p>
          <a:p>
            <a:pPr>
              <a:lnSpc>
                <a:spcPct val="100000"/>
              </a:lnSpc>
            </a:pPr>
            <a:endParaRPr lang="en-US" sz="1400" b="0" strike="noStrike" spc="-1" dirty="0" smtClean="0">
              <a:latin typeface="Arial"/>
            </a:endParaRPr>
          </a:p>
          <a:p>
            <a:pPr>
              <a:lnSpc>
                <a:spcPct val="100000"/>
              </a:lnSpc>
            </a:pPr>
            <a:r>
              <a:rPr lang="en-US" sz="1400" b="0" strike="noStrike" spc="-1" dirty="0" smtClean="0">
                <a:solidFill>
                  <a:srgbClr val="000000"/>
                </a:solidFill>
                <a:latin typeface="Times New Roman"/>
              </a:rPr>
              <a:t>And till the end of his life, Henry had to be carried in a chair as the pain in his leg was growing fast. He started to excessively eat and he was often constipated and suffered from terrible mood swings.</a:t>
            </a:r>
            <a:endParaRPr lang="en-US" sz="1400" b="0" strike="noStrike" spc="-1" dirty="0">
              <a:latin typeface="Arial"/>
            </a:endParaRPr>
          </a:p>
        </p:txBody>
      </p:sp>
      <p:pic>
        <p:nvPicPr>
          <p:cNvPr id="122" name="Image 13"/>
          <p:cNvPicPr/>
          <p:nvPr/>
        </p:nvPicPr>
        <p:blipFill>
          <a:blip r:embed="rId3"/>
          <a:stretch/>
        </p:blipFill>
        <p:spPr>
          <a:xfrm>
            <a:off x="5961567" y="2010959"/>
            <a:ext cx="2250000" cy="16340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611640" y="188640"/>
            <a:ext cx="164160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6000" b="0" strike="noStrike" spc="-1">
                <a:solidFill>
                  <a:srgbClr val="000000"/>
                </a:solidFill>
                <a:latin typeface="Calibri"/>
              </a:rPr>
              <a:t>📰</a:t>
            </a:r>
            <a:endParaRPr lang="fr-FR" sz="6000" b="0" strike="noStrike" spc="-1">
              <a:latin typeface="Arial"/>
            </a:endParaRPr>
          </a:p>
        </p:txBody>
      </p:sp>
      <p:sp>
        <p:nvSpPr>
          <p:cNvPr id="124" name="CustomShape 2"/>
          <p:cNvSpPr/>
          <p:nvPr/>
        </p:nvSpPr>
        <p:spPr>
          <a:xfrm>
            <a:off x="6715125" y="230400"/>
            <a:ext cx="2128838" cy="69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b="0" strike="noStrike" spc="-1" dirty="0" smtClean="0">
                <a:solidFill>
                  <a:srgbClr val="000000"/>
                </a:solidFill>
                <a:latin typeface="Times New Roman"/>
              </a:rPr>
              <a:t>Thursday, May 16th,  </a:t>
            </a:r>
            <a:r>
              <a:rPr lang="fr-FR" sz="1400" b="0" strike="noStrike" spc="-1" dirty="0">
                <a:solidFill>
                  <a:srgbClr val="000000"/>
                </a:solidFill>
                <a:latin typeface="Times New Roman"/>
              </a:rPr>
              <a:t>2019</a:t>
            </a:r>
            <a:endParaRPr lang="fr-FR" sz="1400" b="0" strike="noStrike" spc="-1" dirty="0">
              <a:latin typeface="Arial"/>
            </a:endParaRPr>
          </a:p>
        </p:txBody>
      </p:sp>
      <p:sp>
        <p:nvSpPr>
          <p:cNvPr id="125" name="CustomShape 3"/>
          <p:cNvSpPr/>
          <p:nvPr/>
        </p:nvSpPr>
        <p:spPr>
          <a:xfrm>
            <a:off x="2253240" y="156127"/>
            <a:ext cx="4478400" cy="13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900" spc="-1" dirty="0" smtClean="0">
                <a:solidFill>
                  <a:srgbClr val="000000"/>
                </a:solidFill>
                <a:latin typeface="Times New Roman"/>
              </a:rPr>
              <a:t>RABAT</a:t>
            </a:r>
            <a:endParaRPr lang="fr-FR" sz="3900" b="0" strike="noStrike" spc="-1" dirty="0" smtClean="0">
              <a:solidFill>
                <a:srgbClr val="000000"/>
              </a:solidFill>
              <a:latin typeface="Times New Roman"/>
            </a:endParaRPr>
          </a:p>
          <a:p>
            <a:pPr algn="ctr">
              <a:lnSpc>
                <a:spcPct val="100000"/>
              </a:lnSpc>
            </a:pPr>
            <a:r>
              <a:rPr lang="fr-FR" sz="4800" b="0" strike="noStrike" spc="-1" dirty="0" smtClean="0">
                <a:solidFill>
                  <a:srgbClr val="000000"/>
                </a:solidFill>
                <a:latin typeface="Times New Roman"/>
              </a:rPr>
              <a:t>THE TIMES</a:t>
            </a:r>
            <a:endParaRPr lang="fr-FR" sz="4800" b="0" strike="noStrike" spc="-1" dirty="0" smtClean="0">
              <a:solidFill>
                <a:srgbClr val="000000"/>
              </a:solidFill>
              <a:latin typeface="Times New Roman"/>
            </a:endParaRPr>
          </a:p>
        </p:txBody>
      </p:sp>
      <p:sp>
        <p:nvSpPr>
          <p:cNvPr id="126" name="CustomShape 4"/>
          <p:cNvSpPr/>
          <p:nvPr/>
        </p:nvSpPr>
        <p:spPr>
          <a:xfrm>
            <a:off x="2253240" y="230400"/>
            <a:ext cx="4461885" cy="1298160"/>
          </a:xfrm>
          <a:prstGeom prst="bracketPair">
            <a:avLst>
              <a:gd name="adj" fmla="val 16667"/>
            </a:avLst>
          </a:prstGeom>
          <a:noFill/>
          <a:ln>
            <a:round/>
          </a:ln>
        </p:spPr>
        <p:style>
          <a:lnRef idx="1">
            <a:schemeClr val="dk1"/>
          </a:lnRef>
          <a:fillRef idx="0">
            <a:schemeClr val="dk1"/>
          </a:fillRef>
          <a:effectRef idx="0">
            <a:schemeClr val="dk1"/>
          </a:effectRef>
          <a:fontRef idx="minor"/>
        </p:style>
      </p:sp>
      <p:sp>
        <p:nvSpPr>
          <p:cNvPr id="127" name="CustomShape 5"/>
          <p:cNvSpPr/>
          <p:nvPr/>
        </p:nvSpPr>
        <p:spPr>
          <a:xfrm>
            <a:off x="-3994920" y="1700640"/>
            <a:ext cx="2329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b="0" strike="noStrike" spc="-1">
                <a:solidFill>
                  <a:srgbClr val="000000"/>
                </a:solidFill>
                <a:latin typeface="Calibri"/>
              </a:rPr>
              <a:t> </a:t>
            </a:r>
            <a:endParaRPr lang="fr-FR" sz="1800" b="0" strike="noStrike" spc="-1">
              <a:latin typeface="Arial"/>
            </a:endParaRPr>
          </a:p>
          <a:p>
            <a:pPr>
              <a:lnSpc>
                <a:spcPct val="100000"/>
              </a:lnSpc>
            </a:pPr>
            <a:endParaRPr lang="fr-FR" sz="1800" b="0" strike="noStrike" spc="-1">
              <a:latin typeface="Arial"/>
            </a:endParaRPr>
          </a:p>
        </p:txBody>
      </p:sp>
      <p:sp>
        <p:nvSpPr>
          <p:cNvPr id="128" name="CustomShape 6"/>
          <p:cNvSpPr/>
          <p:nvPr/>
        </p:nvSpPr>
        <p:spPr>
          <a:xfrm>
            <a:off x="0" y="1619640"/>
            <a:ext cx="323496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smtClean="0">
                <a:solidFill>
                  <a:srgbClr val="000000"/>
                </a:solidFill>
                <a:latin typeface="Times New Roman"/>
              </a:rPr>
              <a:t>Henry’s head injury is said to have had a severe impact on his mood swings because the part of the brain which controls the mood has been damaged. His frontal lobes were affected, the brains center for emotion and personality. Henry’s doctors are unable to treat his head trauma but try to heal his badly ulcerated legs. Although, after the incident, every time he seemed to get better his condition became worse. </a:t>
            </a:r>
            <a:endParaRPr lang="en-US" sz="1400" b="0" strike="noStrike" spc="-1" dirty="0">
              <a:latin typeface="Arial"/>
            </a:endParaRPr>
          </a:p>
        </p:txBody>
      </p:sp>
      <p:sp>
        <p:nvSpPr>
          <p:cNvPr id="129" name="CustomShape 7"/>
          <p:cNvSpPr/>
          <p:nvPr/>
        </p:nvSpPr>
        <p:spPr>
          <a:xfrm>
            <a:off x="4419720" y="327672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30" name="CustomShape 8"/>
          <p:cNvSpPr/>
          <p:nvPr/>
        </p:nvSpPr>
        <p:spPr>
          <a:xfrm>
            <a:off x="4572000" y="342900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31" name="Image 13"/>
          <p:cNvPicPr/>
          <p:nvPr/>
        </p:nvPicPr>
        <p:blipFill>
          <a:blip r:embed="rId2"/>
          <a:stretch/>
        </p:blipFill>
        <p:spPr>
          <a:xfrm>
            <a:off x="3348000" y="1680840"/>
            <a:ext cx="5099400" cy="2811240"/>
          </a:xfrm>
          <a:prstGeom prst="rect">
            <a:avLst/>
          </a:prstGeom>
          <a:ln>
            <a:noFill/>
          </a:ln>
        </p:spPr>
      </p:pic>
      <p:sp>
        <p:nvSpPr>
          <p:cNvPr id="132" name="CustomShape 9"/>
          <p:cNvSpPr/>
          <p:nvPr/>
        </p:nvSpPr>
        <p:spPr>
          <a:xfrm>
            <a:off x="58500" y="3936015"/>
            <a:ext cx="3117960" cy="27791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smtClean="0">
                <a:solidFill>
                  <a:srgbClr val="000000"/>
                </a:solidFill>
                <a:latin typeface="Times New Roman"/>
              </a:rPr>
              <a:t>He may also have developed bone infections that fester underneath the ulcers this explains mainly why he fell ill every time he healed. From the years following the accident, Henry became a cruel despot so different from the gallant prince he once was. He executed every friend, ally or wife, whenever he doubted his loyalty or he considered him or her an obstacle,   so the guilty </a:t>
            </a:r>
            <a:r>
              <a:rPr lang="en-US" sz="1400" spc="-1" dirty="0" smtClean="0">
                <a:solidFill>
                  <a:srgbClr val="000000"/>
                </a:solidFill>
                <a:latin typeface="Times New Roman"/>
              </a:rPr>
              <a:t>was </a:t>
            </a:r>
            <a:r>
              <a:rPr lang="en-US" sz="1400" b="0" strike="noStrike" spc="-1" dirty="0" smtClean="0">
                <a:solidFill>
                  <a:srgbClr val="000000"/>
                </a:solidFill>
                <a:latin typeface="Times New Roman"/>
              </a:rPr>
              <a:t>ruthlessly and mercilessly executed . </a:t>
            </a:r>
            <a:endParaRPr lang="en-US" sz="1400" b="0" strike="noStrike" spc="-1" dirty="0">
              <a:latin typeface="Arial"/>
            </a:endParaRPr>
          </a:p>
        </p:txBody>
      </p:sp>
      <p:sp>
        <p:nvSpPr>
          <p:cNvPr id="133" name="CustomShape 10"/>
          <p:cNvSpPr/>
          <p:nvPr/>
        </p:nvSpPr>
        <p:spPr>
          <a:xfrm>
            <a:off x="3301919" y="4612679"/>
            <a:ext cx="5542043" cy="21024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0" strike="noStrike" spc="-1" dirty="0" smtClean="0">
                <a:solidFill>
                  <a:srgbClr val="000000"/>
                </a:solidFill>
                <a:latin typeface="Times New Roman"/>
              </a:rPr>
              <a:t>Some historians speculate that as many as 17 000 of his subjects died by his hands or through his laws. By now Henry is a long far cry from what he used to be.</a:t>
            </a:r>
            <a:endParaRPr lang="en-US" sz="1400" spc="-1" dirty="0"/>
          </a:p>
          <a:p>
            <a:pPr>
              <a:lnSpc>
                <a:spcPct val="100000"/>
              </a:lnSpc>
            </a:pPr>
            <a:r>
              <a:rPr lang="en-US" sz="1400" b="0" strike="noStrike" spc="-1" dirty="0" smtClean="0">
                <a:solidFill>
                  <a:srgbClr val="000000"/>
                </a:solidFill>
                <a:latin typeface="Times New Roman"/>
              </a:rPr>
              <a:t>By the end of his reign, </a:t>
            </a:r>
            <a:r>
              <a:rPr lang="en-US" sz="1400" spc="-1" dirty="0" smtClean="0">
                <a:solidFill>
                  <a:srgbClr val="000000"/>
                </a:solidFill>
                <a:latin typeface="Times New Roman"/>
              </a:rPr>
              <a:t>it was recorded that h</a:t>
            </a:r>
            <a:r>
              <a:rPr lang="en-US" sz="1400" b="0" strike="noStrike" spc="-1" dirty="0" smtClean="0">
                <a:solidFill>
                  <a:srgbClr val="000000"/>
                </a:solidFill>
                <a:latin typeface="Times New Roman"/>
              </a:rPr>
              <a:t>e weighed nearly 400 pounds thus;  he was England’s fattest monarch. We later also discovered that he was  a diabetic. As a result, he had poor eyesight, terrible circulation and poor blood pressure. Type 2 diabetes is one disease Henry never managed to escape. The king so obsessed with his glorious and strong image, his last days were less majestic, dignified and kingly.</a:t>
            </a:r>
            <a:endParaRPr lang="en-US" sz="1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791</Words>
  <Application>Microsoft Office PowerPoint</Application>
  <PresentationFormat>Affichage à l'écran (4:3)</PresentationFormat>
  <Paragraphs>53</Paragraphs>
  <Slides>4</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vt:i4>
      </vt:variant>
    </vt:vector>
  </HeadingPairs>
  <TitlesOfParts>
    <vt:vector size="13" baseType="lpstr">
      <vt:lpstr>Arial</vt:lpstr>
      <vt:lpstr>Bahnschrift SemiBold Condensed</vt:lpstr>
      <vt:lpstr>Calibri</vt:lpstr>
      <vt:lpstr>DejaVu Sans</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TIMES</dc:title>
  <dc:subject/>
  <dc:creator>fsbiti</dc:creator>
  <dc:description/>
  <cp:lastModifiedBy>Hadia EL GHARBI</cp:lastModifiedBy>
  <cp:revision>28</cp:revision>
  <dcterms:created xsi:type="dcterms:W3CDTF">2019-05-16T09:02:35Z</dcterms:created>
  <dcterms:modified xsi:type="dcterms:W3CDTF">2019-06-14T08:33:11Z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